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86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95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79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7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41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5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97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3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86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5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31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C859-2B0C-4FD1-84FA-A457B3DFF67B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FD47-F56C-433F-9CC4-8996785784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24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z17ToLH-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hbo.nl/vijf-punten/punt-2-ga-na.php" TargetMode="External"/><Relationship Id="rId7" Type="http://schemas.openxmlformats.org/officeDocument/2006/relationships/hyperlink" Target="http://www.youtube.com/watch?v=9NsHZt4qkHc" TargetMode="External"/><Relationship Id="rId2" Type="http://schemas.openxmlformats.org/officeDocument/2006/relationships/hyperlink" Target="http://www.ikehbo.nl/vijf-punten/punt-1-veiligheid.ph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kehbo.nl/vijf-punten/punt-5-help-slachtoffer.php" TargetMode="External"/><Relationship Id="rId5" Type="http://schemas.openxmlformats.org/officeDocument/2006/relationships/hyperlink" Target="http://www.ikehbo.nl/vijf-punten/punt-4-professionele-hulp.php" TargetMode="External"/><Relationship Id="rId4" Type="http://schemas.openxmlformats.org/officeDocument/2006/relationships/hyperlink" Target="http://www.ikehbo.nl/vijf-punten/punt-3-stel-gerust-beschutting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kehbo.nl/vijf-punten/4-punten-rode-kruis.php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raatpaal_2.JPG" TargetMode="External"/><Relationship Id="rId2" Type="http://schemas.openxmlformats.org/officeDocument/2006/relationships/hyperlink" Target="http://www.ikehbo.nl/hulpdiensten/hulpdiensten.php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zN-F-ISZdc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youtube.com/watch?v=mVmmnI4I2Xk" TargetMode="External"/><Relationship Id="rId2" Type="http://schemas.openxmlformats.org/officeDocument/2006/relationships/hyperlink" Target="http://www.google.nl/url?sa=i&amp;source=images&amp;cd=&amp;cad=rja&amp;docid=MBNJYkAGdXFNBM&amp;tbnid=ZFQ6pniQ0Xr2GM:&amp;ved=0CAgQjRwwAA&amp;url=http://www.ehbo-maarnmaarsbergen.nl/greep-van-rautek.html&amp;ei=G7kYUeHFJ8nO0QWm4YCgCA&amp;psig=AFQjCNEy64iJfNGQ1vevwF_yRu0aPIUHfg&amp;ust=13606611477319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6g27JCPCP4A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nl/url?sa=i&amp;source=images&amp;cd=&amp;cad=rja&amp;docid=QhNlmrIXOiCuvM&amp;tbnid=PvlYZuaii3gKRM:&amp;ved=0CAgQjRwwAA&amp;url=http://www.ehboweb.info/noodvervoersgreep_van_rautek.htm&amp;ei=RLkYUd_JBcO40QXK8IHoCw&amp;psig=AFQjCNGtPZhujIl6_4ZylHGyptVF-bEgmg&amp;ust=1360661188133862" TargetMode="External"/><Relationship Id="rId9" Type="http://schemas.openxmlformats.org/officeDocument/2006/relationships/hyperlink" Target="https://www.youtube.com/watch?v=nGwFsE3DfB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EHBO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vijf belangrijke 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56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3105835"/>
            <a:ext cx="6030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www.youtube.com/watch?v=nz17ToLH-dU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Herman Finkers  EHBO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33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De 5 belangrijke punten op een rij: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403648" y="3140839"/>
            <a:ext cx="5814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u="sng" dirty="0">
                <a:hlinkClick r:id="rId2" tooltip="Punt 1"/>
              </a:rPr>
              <a:t>Let op gevaar</a:t>
            </a:r>
            <a:endParaRPr lang="nl-NL" dirty="0"/>
          </a:p>
          <a:p>
            <a:pPr lvl="0"/>
            <a:r>
              <a:rPr lang="nl-NL" u="sng" dirty="0">
                <a:hlinkClick r:id="rId3" tooltip="Punt 2"/>
              </a:rPr>
              <a:t>Ga na wat er is gebeurd en daarna wat het slachtoffer mankeert</a:t>
            </a:r>
            <a:endParaRPr lang="nl-NL" dirty="0"/>
          </a:p>
          <a:p>
            <a:pPr lvl="0"/>
            <a:r>
              <a:rPr lang="nl-NL" u="sng" dirty="0">
                <a:hlinkClick r:id="rId4" tooltip="Punt 3"/>
              </a:rPr>
              <a:t>Stel het slachtoffer gerust en zorg voor beschutting</a:t>
            </a:r>
            <a:endParaRPr lang="nl-NL" dirty="0"/>
          </a:p>
          <a:p>
            <a:pPr lvl="0"/>
            <a:r>
              <a:rPr lang="nl-NL" u="sng" dirty="0">
                <a:hlinkClick r:id="rId5" tooltip="Punt 4"/>
              </a:rPr>
              <a:t>Zorg voor professionele hulp</a:t>
            </a:r>
            <a:endParaRPr lang="nl-NL" dirty="0"/>
          </a:p>
          <a:p>
            <a:pPr lvl="0"/>
            <a:r>
              <a:rPr lang="nl-NL" u="sng" dirty="0">
                <a:hlinkClick r:id="rId6" tooltip="Punt 5"/>
              </a:rPr>
              <a:t>Help het slachtoffer op de plaats waar hij ligt of </a:t>
            </a:r>
            <a:r>
              <a:rPr lang="nl-NL" u="sng" dirty="0" smtClean="0">
                <a:hlinkClick r:id="rId6" tooltip="Punt 5"/>
              </a:rPr>
              <a:t>zit</a:t>
            </a:r>
            <a:endParaRPr lang="nl-NL" u="sng" dirty="0" smtClean="0"/>
          </a:p>
          <a:p>
            <a:pPr lvl="0"/>
            <a:endParaRPr lang="nl-NL" u="sng" dirty="0" smtClean="0"/>
          </a:p>
          <a:p>
            <a:pPr lvl="0"/>
            <a:endParaRPr lang="nl-NL" u="sng" dirty="0"/>
          </a:p>
          <a:p>
            <a:pPr lvl="0"/>
            <a:r>
              <a:rPr lang="nl-NL" u="sng" dirty="0">
                <a:hlinkClick r:id="rId7"/>
              </a:rPr>
              <a:t>http://</a:t>
            </a:r>
            <a:r>
              <a:rPr lang="nl-NL" u="sng" dirty="0" smtClean="0">
                <a:hlinkClick r:id="rId7"/>
              </a:rPr>
              <a:t>www.youtube.com/watch?v=9NsHZt4qkHc</a:t>
            </a:r>
            <a:r>
              <a:rPr lang="nl-NL" u="sng" dirty="0" smtClean="0"/>
              <a:t> </a:t>
            </a:r>
            <a:endParaRPr lang="nl-NL" u="sng" dirty="0"/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1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Het </a:t>
            </a:r>
            <a:r>
              <a:rPr lang="nl-NL" dirty="0"/>
              <a:t>rode kruis spreekt over </a:t>
            </a:r>
            <a:r>
              <a:rPr lang="nl-NL" u="sng" dirty="0">
                <a:hlinkClick r:id="rId2" tooltip="4 punten rode kruis"/>
              </a:rPr>
              <a:t>4 belangrijke punten</a:t>
            </a:r>
            <a:r>
              <a:rPr lang="nl-NL" dirty="0"/>
              <a:t> in plaats van 5. Deze zijn: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547664" y="2828836"/>
            <a:ext cx="6120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Zorg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voor veiligheid</a:t>
            </a:r>
          </a:p>
          <a:p>
            <a:pPr lvl="0"/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Beoordeel de toestand van het slachtoffer</a:t>
            </a:r>
          </a:p>
          <a:p>
            <a:pPr lvl="0"/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Alarmeer de hulpdiensten</a:t>
            </a:r>
          </a:p>
          <a:p>
            <a:pPr lvl="0"/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Verleen verdere eerste hulp</a:t>
            </a:r>
          </a:p>
        </p:txBody>
      </p:sp>
    </p:spTree>
    <p:extLst>
      <p:ext uri="{BB962C8B-B14F-4D97-AF65-F5344CB8AC3E}">
        <p14:creationId xmlns:p14="http://schemas.microsoft.com/office/powerpoint/2010/main" val="21656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kern="1800" dirty="0" smtClean="0">
                <a:solidFill>
                  <a:srgbClr val="EA7500"/>
                </a:solidFill>
                <a:effectLst/>
                <a:latin typeface="Geneva"/>
                <a:ea typeface="Times New Roman"/>
                <a:cs typeface="Times New Roman"/>
              </a:rPr>
              <a:t>Let op gevaar</a:t>
            </a:r>
            <a:endParaRPr lang="nl-NL" sz="1400" dirty="0">
              <a:ea typeface="Calibri"/>
              <a:cs typeface="Times New Roman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55" name="Afbeelding 2" descr="Beschrijving: Let op! Gevaa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457200"/>
            <a:ext cx="16192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55576" y="3151874"/>
            <a:ext cx="7992888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Veiligheid is een belangrijk onderdeel van de hulpverlening.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Risico's vermijden of tot een minimum beperken is erg belangrijk.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Dit blijft  tijdens de hele hulpverlening van groot belang.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kern="1800" dirty="0" smtClean="0">
                <a:solidFill>
                  <a:srgbClr val="EA7500"/>
                </a:solidFill>
                <a:effectLst/>
                <a:latin typeface="Geneva"/>
                <a:ea typeface="Times New Roman"/>
                <a:cs typeface="Times New Roman"/>
              </a:rPr>
              <a:t>Ga na wat er is gebeurd en daarna wat het slachtoffer mankeert</a:t>
            </a:r>
            <a:r>
              <a:rPr lang="nl-NL" sz="1400" dirty="0">
                <a:ea typeface="Calibri"/>
                <a:cs typeface="Times New Roman"/>
              </a:rPr>
              <a:t/>
            </a:r>
            <a:br>
              <a:rPr lang="nl-NL" sz="1400" dirty="0">
                <a:ea typeface="Calibri"/>
                <a:cs typeface="Times New Roman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9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6000" b="1" kern="1800" dirty="0" smtClean="0">
                <a:solidFill>
                  <a:srgbClr val="EA75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Stel gerust en zorg voor beschutting</a:t>
            </a:r>
            <a:r>
              <a:rPr lang="nl-NL" sz="6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nl-NL" sz="6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nl-NL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Afbeelding 3" descr="Beschrijving: Geruststel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2085578" cy="20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72036" y="2608838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kern="1800" dirty="0" smtClean="0">
                <a:solidFill>
                  <a:srgbClr val="EA7500"/>
                </a:solidFill>
                <a:effectLst/>
                <a:latin typeface="Geneva"/>
                <a:ea typeface="Times New Roman"/>
                <a:cs typeface="Times New Roman"/>
              </a:rPr>
              <a:t>Zorg voor professionele hulp</a:t>
            </a:r>
            <a:r>
              <a:rPr lang="nl-NL" sz="1600" dirty="0" smtClean="0">
                <a:effectLst/>
                <a:latin typeface="Geneva"/>
                <a:ea typeface="Times New Roman"/>
                <a:cs typeface="Times New Roman"/>
              </a:rPr>
              <a:t> </a:t>
            </a:r>
            <a:r>
              <a:rPr lang="nl-NL" sz="1400" dirty="0">
                <a:ea typeface="Calibri"/>
                <a:cs typeface="Times New Roman"/>
              </a:rPr>
              <a:t/>
            </a:r>
            <a:br>
              <a:rPr lang="nl-NL" sz="1400" dirty="0">
                <a:ea typeface="Calibri"/>
                <a:cs typeface="Times New Roman"/>
              </a:rPr>
            </a:b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2286000" y="2745736"/>
            <a:ext cx="457200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 smtClean="0">
              <a:solidFill>
                <a:srgbClr val="00000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Het bellen van </a:t>
            </a:r>
            <a:r>
              <a:rPr lang="nl-NL" u="sng" dirty="0" smtClean="0">
                <a:solidFill>
                  <a:srgbClr val="0000FF"/>
                </a:solidFill>
                <a:effectLst/>
                <a:latin typeface="Georgia"/>
                <a:ea typeface="Times New Roman"/>
                <a:cs typeface="Times New Roman"/>
                <a:hlinkClick r:id="rId2"/>
              </a:rPr>
              <a:t>de hulpdiensten</a:t>
            </a:r>
            <a:r>
              <a:rPr lang="nl-NL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 is iets wat iedereen in geval van een ongeval mag doen. Bij spoed bel je "112", geen spoed dan "0900-8844".</a:t>
            </a:r>
            <a:endParaRPr lang="nl-NL" sz="1400" dirty="0">
              <a:ea typeface="Calibri"/>
              <a:cs typeface="Times New Roman"/>
            </a:endParaRPr>
          </a:p>
        </p:txBody>
      </p:sp>
      <p:pic>
        <p:nvPicPr>
          <p:cNvPr id="4" name="Afbeelding 3" descr="Praatpaal">
            <a:hlinkClick r:id="rId3" tooltip="&quot;By Silver Spoon (Own work) [GFDL (www.gnu.org/copyleft/fdl.html) or CC-BY-SA-3.0-2.5-2.0-1.0 (www.creativecommons.org/licenses/by-sa/3.0)], via Wikimedia Commons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38728"/>
            <a:ext cx="2463924" cy="2058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Professionele hulp bell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40910"/>
            <a:ext cx="1368152" cy="1908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33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kern="1800" dirty="0" smtClean="0">
                <a:solidFill>
                  <a:srgbClr val="EA7500"/>
                </a:solidFill>
                <a:effectLst/>
                <a:latin typeface="Geneva"/>
                <a:ea typeface="Times New Roman"/>
                <a:cs typeface="Times New Roman"/>
              </a:rPr>
              <a:t/>
            </a:r>
            <a:br>
              <a:rPr lang="nl-NL" b="1" kern="1800" dirty="0" smtClean="0">
                <a:solidFill>
                  <a:srgbClr val="EA7500"/>
                </a:solidFill>
                <a:effectLst/>
                <a:latin typeface="Geneva"/>
                <a:ea typeface="Times New Roman"/>
                <a:cs typeface="Times New Roman"/>
              </a:rPr>
            </a:br>
            <a:r>
              <a:rPr lang="nl-NL" b="1" kern="1800" dirty="0">
                <a:solidFill>
                  <a:srgbClr val="EA7500"/>
                </a:solidFill>
                <a:latin typeface="Geneva"/>
                <a:ea typeface="Times New Roman"/>
                <a:cs typeface="Times New Roman"/>
              </a:rPr>
              <a:t/>
            </a:r>
            <a:br>
              <a:rPr lang="nl-NL" b="1" kern="1800" dirty="0">
                <a:solidFill>
                  <a:srgbClr val="EA7500"/>
                </a:solidFill>
                <a:latin typeface="Geneva"/>
                <a:ea typeface="Times New Roman"/>
                <a:cs typeface="Times New Roman"/>
              </a:rPr>
            </a:br>
            <a:r>
              <a:rPr lang="nl-NL" sz="5300" b="1" kern="1800" dirty="0" smtClean="0">
                <a:solidFill>
                  <a:srgbClr val="EA7500"/>
                </a:solidFill>
                <a:effectLst/>
                <a:latin typeface="Geneva" pitchFamily="34" charset="0"/>
                <a:ea typeface="Times New Roman"/>
                <a:cs typeface="Times New Roman"/>
              </a:rPr>
              <a:t>Help op de plaats waar hij of zij zit/ligt</a:t>
            </a:r>
            <a:r>
              <a:rPr lang="nl-NL" sz="5300" dirty="0">
                <a:latin typeface="Geneva" pitchFamily="34" charset="0"/>
                <a:ea typeface="Calibri"/>
                <a:cs typeface="Times New Roman"/>
              </a:rPr>
              <a:t/>
            </a:r>
            <a:br>
              <a:rPr lang="nl-NL" sz="5300" dirty="0">
                <a:latin typeface="Geneva" pitchFamily="34" charset="0"/>
                <a:ea typeface="Calibri"/>
                <a:cs typeface="Times New Roman"/>
              </a:rPr>
            </a:br>
            <a:endParaRPr lang="nl-NL" sz="5300" dirty="0">
              <a:latin typeface="Geneva" pitchFamily="34" charset="0"/>
            </a:endParaRPr>
          </a:p>
        </p:txBody>
      </p:sp>
      <p:pic>
        <p:nvPicPr>
          <p:cNvPr id="3" name="Afbeelding 2" descr="Help het slachtoff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271" y="3645024"/>
            <a:ext cx="2048247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3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ehbo-maarnmaarsbergen.nl/png/img000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3" y="1556792"/>
            <a:ext cx="290401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ehboweb.info/rautek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502" y="1288600"/>
            <a:ext cx="2711946" cy="429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395536" y="62068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smtClean="0">
                <a:latin typeface="Geneva" pitchFamily="34" charset="0"/>
              </a:rPr>
              <a:t>Noodvervoersgreep van Rautek</a:t>
            </a:r>
            <a:endParaRPr lang="nl-NL" sz="3200" dirty="0">
              <a:latin typeface="Geneva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1290" y="4906816"/>
            <a:ext cx="5942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6"/>
              </a:rPr>
              <a:t>`</a:t>
            </a:r>
            <a:r>
              <a:rPr lang="nl-NL" dirty="0">
                <a:hlinkClick r:id="rId6"/>
              </a:rPr>
              <a:t>https://</a:t>
            </a:r>
            <a:r>
              <a:rPr lang="nl-NL" dirty="0" smtClean="0">
                <a:hlinkClick r:id="rId6"/>
              </a:rPr>
              <a:t>www.youtube.com/watch?v=he-B5MALnhE&amp;list=PL2AC7A405E6420A02&amp;index=2    (foutief)</a:t>
            </a:r>
          </a:p>
          <a:p>
            <a:r>
              <a:rPr lang="nl-NL" dirty="0" smtClean="0">
                <a:hlinkClick r:id="rId7"/>
              </a:rPr>
              <a:t>https</a:t>
            </a:r>
            <a:r>
              <a:rPr lang="nl-NL" dirty="0">
                <a:hlinkClick r:id="rId7"/>
              </a:rPr>
              <a:t>://</a:t>
            </a:r>
            <a:r>
              <a:rPr lang="nl-NL" dirty="0" smtClean="0">
                <a:hlinkClick r:id="rId7"/>
              </a:rPr>
              <a:t>www.youtube.com/watch?v=mVmmnI4I2Xk</a:t>
            </a:r>
            <a:r>
              <a:rPr lang="nl-NL" dirty="0" smtClean="0"/>
              <a:t> </a:t>
            </a:r>
          </a:p>
          <a:p>
            <a:r>
              <a:rPr lang="nl-NL" dirty="0">
                <a:hlinkClick r:id="rId8"/>
              </a:rPr>
              <a:t>https://</a:t>
            </a:r>
            <a:r>
              <a:rPr lang="nl-NL" dirty="0" smtClean="0">
                <a:hlinkClick r:id="rId8"/>
              </a:rPr>
              <a:t>www.youtube.com/watch?v=RzN-F-ISZdc</a:t>
            </a:r>
            <a:r>
              <a:rPr lang="nl-NL" dirty="0" smtClean="0"/>
              <a:t>   (auto)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1290" y="4335576"/>
            <a:ext cx="514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9"/>
              </a:rPr>
              <a:t>https://</a:t>
            </a:r>
            <a:r>
              <a:rPr lang="nl-NL" dirty="0" smtClean="0">
                <a:hlinkClick r:id="rId9"/>
              </a:rPr>
              <a:t>www.youtube.com/watch?v=nGwFsE3DfBo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178</Words>
  <Application>Microsoft Office PowerPoint</Application>
  <PresentationFormat>Diavoorstelling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EHBO</vt:lpstr>
      <vt:lpstr>De 5 belangrijke punten op een rij: </vt:lpstr>
      <vt:lpstr> Het rode kruis spreekt over 4 belangrijke punten in plaats van 5. Deze zijn: </vt:lpstr>
      <vt:lpstr>Let op gevaar</vt:lpstr>
      <vt:lpstr>Ga na wat er is gebeurd en daarna wat het slachtoffer mankeert </vt:lpstr>
      <vt:lpstr>  Stel gerust en zorg voor beschutting </vt:lpstr>
      <vt:lpstr>Zorg voor professionele hulp  </vt:lpstr>
      <vt:lpstr>  Help op de plaats waar hij of zij zit/ligt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EHBO</dc:title>
  <dc:creator>Swaving-Pikstra,A.J.A.</dc:creator>
  <cp:lastModifiedBy>Uw naam</cp:lastModifiedBy>
  <cp:revision>10</cp:revision>
  <dcterms:created xsi:type="dcterms:W3CDTF">2013-02-11T08:39:46Z</dcterms:created>
  <dcterms:modified xsi:type="dcterms:W3CDTF">2015-10-14T16:16:42Z</dcterms:modified>
</cp:coreProperties>
</file>